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56" r:id="rId3"/>
    <p:sldId id="261" r:id="rId4"/>
    <p:sldId id="274" r:id="rId5"/>
    <p:sldId id="263" r:id="rId6"/>
    <p:sldId id="275" r:id="rId7"/>
    <p:sldId id="271" r:id="rId8"/>
    <p:sldId id="262" r:id="rId9"/>
    <p:sldId id="265" r:id="rId10"/>
    <p:sldId id="267" r:id="rId11"/>
    <p:sldId id="272" r:id="rId12"/>
    <p:sldId id="273" r:id="rId13"/>
  </p:sldIdLst>
  <p:sldSz cx="9144000" cy="6858000" type="screen4x3"/>
  <p:notesSz cx="9940925" cy="680878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F68C9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307734" cy="340439"/>
          </a:xfrm>
          <a:prstGeom prst="rect">
            <a:avLst/>
          </a:prstGeom>
        </p:spPr>
        <p:txBody>
          <a:bodyPr vert="horz" lIns="95706" tIns="47854" rIns="95706" bIns="4785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30891" y="2"/>
            <a:ext cx="4307734" cy="340439"/>
          </a:xfrm>
          <a:prstGeom prst="rect">
            <a:avLst/>
          </a:prstGeom>
        </p:spPr>
        <p:txBody>
          <a:bodyPr vert="horz" lIns="95706" tIns="47854" rIns="95706" bIns="47854" rtlCol="0"/>
          <a:lstStyle>
            <a:lvl1pPr algn="r">
              <a:defRPr sz="1300"/>
            </a:lvl1pPr>
          </a:lstStyle>
          <a:p>
            <a:fld id="{C68D6161-F29C-4F84-8103-E31F2CEA90F2}" type="datetimeFigureOut">
              <a:rPr lang="it-IT" smtClean="0"/>
              <a:pPr/>
              <a:t>13/01/2026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68663" y="511175"/>
            <a:ext cx="3403600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06" tIns="47854" rIns="95706" bIns="4785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4093" y="3234175"/>
            <a:ext cx="7952740" cy="3063954"/>
          </a:xfrm>
          <a:prstGeom prst="rect">
            <a:avLst/>
          </a:prstGeom>
        </p:spPr>
        <p:txBody>
          <a:bodyPr vert="horz" lIns="95706" tIns="47854" rIns="95706" bIns="47854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6467168"/>
            <a:ext cx="4307734" cy="340439"/>
          </a:xfrm>
          <a:prstGeom prst="rect">
            <a:avLst/>
          </a:prstGeom>
        </p:spPr>
        <p:txBody>
          <a:bodyPr vert="horz" lIns="95706" tIns="47854" rIns="95706" bIns="4785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30891" y="6467168"/>
            <a:ext cx="4307734" cy="340439"/>
          </a:xfrm>
          <a:prstGeom prst="rect">
            <a:avLst/>
          </a:prstGeom>
        </p:spPr>
        <p:txBody>
          <a:bodyPr vert="horz" lIns="95706" tIns="47854" rIns="95706" bIns="47854" rtlCol="0" anchor="b"/>
          <a:lstStyle>
            <a:lvl1pPr algn="r">
              <a:defRPr sz="1300"/>
            </a:lvl1pPr>
          </a:lstStyle>
          <a:p>
            <a:fld id="{1003312F-AC4D-48E7-B0EC-983494C16E5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6325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77616" indent="-29908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96334" indent="-239267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74867" indent="-239267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53400" indent="-239267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31934" indent="-23926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110467" indent="-23926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89001" indent="-23926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67534" indent="-23926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82EC63A-50EC-471F-947F-A7CD78166803}" type="slidenum">
              <a:rPr lang="it-IT">
                <a:latin typeface="Calibri" panose="020F0502020204030204" pitchFamily="34" charset="0"/>
              </a:rPr>
              <a:pPr eaLnBrk="1" hangingPunct="1"/>
              <a:t>1</a:t>
            </a:fld>
            <a:endParaRPr lang="it-IT">
              <a:latin typeface="Calibri" panose="020F0502020204030204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40088" y="577850"/>
            <a:ext cx="3813175" cy="28590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80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406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406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406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406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406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FE0DB-4F52-5C9D-850D-5F7F4CA5F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1318C00-36CA-9968-4327-072EEB2CB6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78FE308-E46C-DBB9-0A81-2FB6660871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2EB033-6A52-8999-618A-05DD4BBEC5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789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406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CFED0-FAD5-B6F7-51AB-53FC19662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388805B-AB52-2EFA-47FA-1A26679538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79F9E33-A4C0-58C6-7417-B8C4D83CB2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E1B2BB7-D497-B28E-B1F9-F57B0FAFA0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6030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406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406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3312F-AC4D-48E7-B0EC-983494C16E5B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406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274B-5ACF-45BE-A191-7B77764CC7AF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1741C-3BC8-4547-8EBF-DACDF95D6F98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93B3-9562-4A81-AB9E-90BEEA0FB2A5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9D4F174-39F4-4D70-8949-1CFAB148E16E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96603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602B-D424-40D2-A8EE-C928EC3FDF5E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251E-6C0D-41CD-B48F-B8CD093ED677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0FD3-B99E-4296-8F2D-6BFD8B456F12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5623-F500-4A2A-AFEE-53A9E08C390A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4E22-5AA5-4C6B-816D-262E06A6C24E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B7C5E-B938-488E-B708-C7423FF8AD80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BDAB-4D58-4675-8C12-A02E2AD10237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ADDD-E74A-4B67-8070-C3DEEE1D5F4D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81DF4-8AD0-4495-99B1-14C8DA3E5361}" type="datetime1">
              <a:rPr lang="it-IT" smtClean="0"/>
              <a:pPr/>
              <a:t>13/01/2026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A391-3BD0-4B98-9060-C303FD0DC19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commissioneprarieparcelle@ording.i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1.png"/><Relationship Id="rId4" Type="http://schemas.openxmlformats.org/officeDocument/2006/relationships/hyperlink" Target="http://www.ording.roma.i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Video%20Tutorial%20Portale%20richiesta%20parere.mp4" TargetMode="Externa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g.roma.it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581714" y="857250"/>
            <a:ext cx="6340612" cy="55172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67500" tIns="33750" rIns="67500" bIns="33750"/>
          <a:lstStyle/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CONTRATTO CHE REGOLA I RAPPORTI TRA COMMITTENTE E PROFESSIONISTA:</a:t>
            </a: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DISCIPLINARE DI INCARICO E</a:t>
            </a: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CALCOLO DELLE PARCELLE</a:t>
            </a:r>
            <a:br>
              <a:rPr lang="it-IT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lang="it-IT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lang="it-IT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lang="it-IT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nuovo sistema informatizzato per la richiesta dei pareri</a:t>
            </a: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Funzionamento della Commissione Pareri e Parcelle</a:t>
            </a: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lang="it-IT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lang="it-IT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lang="it-IT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Dott. Ing. Antonella </a:t>
            </a:r>
            <a:r>
              <a:rPr lang="it-IT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Galderisi</a:t>
            </a:r>
            <a:endParaRPr lang="it-IT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lang="it-IT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lang="it-IT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lang="it-IT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lang="it-IT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Connettore 1 16"/>
          <p:cNvCxnSpPr/>
          <p:nvPr/>
        </p:nvCxnSpPr>
        <p:spPr>
          <a:xfrm flipH="1">
            <a:off x="1763688" y="3429000"/>
            <a:ext cx="57606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18" name="Immagine 3">
            <a:extLst>
              <a:ext uri="{FF2B5EF4-FFF2-40B4-BE49-F238E27FC236}">
                <a16:creationId xmlns:a16="http://schemas.microsoft.com/office/drawing/2014/main" id="{5780B6C5-A94C-4A72-9570-6B137D175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71877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53852" y="577255"/>
            <a:ext cx="7234572" cy="360040"/>
          </a:xfrm>
        </p:spPr>
        <p:txBody>
          <a:bodyPr anchor="t">
            <a:noAutofit/>
          </a:bodyPr>
          <a:lstStyle/>
          <a:p>
            <a:pPr algn="l"/>
            <a:r>
              <a:rPr lang="it-IT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Funzionamento della Commissione Pareri e Parcelle</a:t>
            </a:r>
            <a:endParaRPr lang="it-IT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174110" y="1076736"/>
            <a:ext cx="7214314" cy="50305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it-IT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Lavorazione della pratica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Il Relatore e </a:t>
            </a:r>
            <a:r>
              <a:rPr lang="it-IT" dirty="0" err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Rup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analizzano i documenti presentati e lavorano alla predispongono della relazione istruttoria.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Ultimata la relazione istruttoria viene firmata dal Presidente della Commissione e inviata al Presidente dell’Ordine.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endParaRPr lang="it-IT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it-IT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L’emissione del parere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Il Presedente dell’Ordine degli Ingegneri emette il parere.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Per onorario superiori ai € 100.000,00 il Parere è esaminato e deliberato dal Consiglio dell’Ordine.</a:t>
            </a:r>
          </a:p>
        </p:txBody>
      </p:sp>
      <p:sp>
        <p:nvSpPr>
          <p:cNvPr id="2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Funzionamento della Commissione Pareri e Parcelle</a:t>
            </a:r>
          </a:p>
        </p:txBody>
      </p:sp>
      <p:cxnSp>
        <p:nvCxnSpPr>
          <p:cNvPr id="29" name="Connettore 1 28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5780B6C5-A94C-4A72-9570-6B137D175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10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CE47D55-81DA-C3E9-B265-92980FF18ACC}"/>
              </a:ext>
            </a:extLst>
          </p:cNvPr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</p:spTree>
    <p:extLst>
      <p:ext uri="{BB962C8B-B14F-4D97-AF65-F5344CB8AC3E}">
        <p14:creationId xmlns:p14="http://schemas.microsoft.com/office/powerpoint/2010/main" val="888005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53852" y="577255"/>
            <a:ext cx="7234572" cy="360040"/>
          </a:xfrm>
        </p:spPr>
        <p:txBody>
          <a:bodyPr anchor="t">
            <a:noAutofit/>
          </a:bodyPr>
          <a:lstStyle/>
          <a:p>
            <a:pPr algn="l"/>
            <a:r>
              <a:rPr lang="it-IT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Funzionamento della Commissione Pareri e Parcelle</a:t>
            </a:r>
            <a:endParaRPr lang="it-IT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174110" y="1062770"/>
            <a:ext cx="7214314" cy="50305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it-IT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5. Rilascio del Parere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In riferimento </a:t>
            </a:r>
            <a:r>
              <a:rPr lang="it-IT" u="sng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all’importo riconosciuto 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viene calcolata una </a:t>
            </a:r>
            <a:r>
              <a:rPr lang="it-IT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tassa di revisione 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che, al netto dell’acconto, sarà necessario corrispondere per il ritiro del parere.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A questo punto il Professionista verrà contattato per il ritiro del parere presso gli uffici dell’Ordine degli Ingegneri.</a:t>
            </a:r>
          </a:p>
        </p:txBody>
      </p:sp>
      <p:sp>
        <p:nvSpPr>
          <p:cNvPr id="2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Funzionamento della Commissione Pareri e Parcelle</a:t>
            </a:r>
          </a:p>
        </p:txBody>
      </p:sp>
      <p:cxnSp>
        <p:nvCxnSpPr>
          <p:cNvPr id="29" name="Connettore 1 28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5780B6C5-A94C-4A72-9570-6B137D175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11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4A7E8EFC-87F9-8C6E-FD65-526E145FF759}"/>
              </a:ext>
            </a:extLst>
          </p:cNvPr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</p:spTree>
    <p:extLst>
      <p:ext uri="{BB962C8B-B14F-4D97-AF65-F5344CB8AC3E}">
        <p14:creationId xmlns:p14="http://schemas.microsoft.com/office/powerpoint/2010/main" val="2329919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1174110" y="1062770"/>
            <a:ext cx="7214314" cy="50305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endParaRPr lang="it-IT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endParaRPr lang="it-IT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endParaRPr lang="it-IT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it-IT" b="1" i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Chiarimenti o quesiti in merito al rilascio di Pareri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endParaRPr lang="it-IT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Martedì e Giovedì dalle 14,30 alle 16,30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06/487931217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  <a:hlinkClick r:id="rId3"/>
              </a:rPr>
              <a:t>commissioneparerieparcelle@ording.it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</a:p>
        </p:txBody>
      </p:sp>
      <p:sp>
        <p:nvSpPr>
          <p:cNvPr id="2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Funzionamento della Commissione Pareri e Parcelle</a:t>
            </a:r>
          </a:p>
        </p:txBody>
      </p:sp>
      <p:cxnSp>
        <p:nvCxnSpPr>
          <p:cNvPr id="29" name="Connettore 1 28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4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5780B6C5-A94C-4A72-9570-6B137D17558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12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351D2AA0-F2C1-6264-2333-AEFFCFF8EE68}"/>
              </a:ext>
            </a:extLst>
          </p:cNvPr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</p:spTree>
    <p:extLst>
      <p:ext uri="{BB962C8B-B14F-4D97-AF65-F5344CB8AC3E}">
        <p14:creationId xmlns:p14="http://schemas.microsoft.com/office/powerpoint/2010/main" val="3407595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53852" y="577255"/>
            <a:ext cx="6118448" cy="360040"/>
          </a:xfrm>
        </p:spPr>
        <p:txBody>
          <a:bodyPr anchor="t">
            <a:noAutofit/>
          </a:bodyPr>
          <a:lstStyle/>
          <a:p>
            <a:pPr algn="l"/>
            <a:r>
              <a:rPr lang="it-IT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 nuovo sistema informatizzato di richiesta parere</a:t>
            </a:r>
            <a:endParaRPr lang="it-IT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187624" y="1009302"/>
            <a:ext cx="6692280" cy="13395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Richiesta parere di congruità;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Richiesta parere di conformità: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Richiesta</a:t>
            </a:r>
            <a:r>
              <a:rPr kumimoji="0" lang="it-IT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parere preventivo.</a:t>
            </a:r>
            <a:endParaRPr kumimoji="0" lang="it-IT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  <p:sp>
        <p:nvSpPr>
          <p:cNvPr id="2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nuovo sistema informatizzato per la richiesta dei pareri</a:t>
            </a:r>
          </a:p>
        </p:txBody>
      </p:sp>
      <p:cxnSp>
        <p:nvCxnSpPr>
          <p:cNvPr id="29" name="Connettore 1 28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5780B6C5-A94C-4A72-9570-6B137D175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2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7" b="4801"/>
          <a:stretch/>
        </p:blipFill>
        <p:spPr bwMode="auto">
          <a:xfrm>
            <a:off x="2311459" y="2564904"/>
            <a:ext cx="6581021" cy="3330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itolo 1"/>
          <p:cNvSpPr txBox="1">
            <a:spLocks/>
          </p:cNvSpPr>
          <p:nvPr/>
        </p:nvSpPr>
        <p:spPr>
          <a:xfrm>
            <a:off x="6911752" y="1988840"/>
            <a:ext cx="2232248" cy="4861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j-ea"/>
                <a:cs typeface="Arial" pitchFamily="34" charset="0"/>
                <a:hlinkClick r:id="rId3"/>
              </a:rPr>
              <a:t>www.ording.roma.it</a:t>
            </a:r>
            <a:r>
              <a:rPr kumimoji="0" lang="it-IT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j-ea"/>
                <a:cs typeface="Arial" pitchFamily="34" charset="0"/>
              </a:rPr>
              <a:t> </a:t>
            </a:r>
            <a:endParaRPr kumimoji="0" lang="it-IT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53852" y="577255"/>
            <a:ext cx="7234572" cy="360040"/>
          </a:xfrm>
        </p:spPr>
        <p:txBody>
          <a:bodyPr anchor="t">
            <a:noAutofit/>
          </a:bodyPr>
          <a:lstStyle/>
          <a:p>
            <a:pPr algn="l"/>
            <a:r>
              <a:rPr lang="it-IT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 nuovo sistema informatizzato di richiesta parere - Vantaggi</a:t>
            </a:r>
            <a:endParaRPr lang="it-IT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174110" y="1062770"/>
            <a:ext cx="6782265" cy="44544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Effettuare la richiesta dalla propria area personale;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Nessun modulo cartaceo da consegnare via </a:t>
            </a:r>
            <a:r>
              <a:rPr kumimoji="0" lang="it-IT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pec</a:t>
            </a: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Possibilità di allegare tutta la documentazione direttamente tramite il portale;</a:t>
            </a:r>
            <a:endParaRPr kumimoji="0" lang="it-IT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Una via di comunicazione diretta con la commissione;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Pagamenti on-line dell’acconto.</a:t>
            </a:r>
            <a:endParaRPr kumimoji="0" lang="it-IT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nuovo sistema informatizzato per la richiesta dei pareri</a:t>
            </a:r>
          </a:p>
        </p:txBody>
      </p:sp>
      <p:cxnSp>
        <p:nvCxnSpPr>
          <p:cNvPr id="29" name="Connettore 1 28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5780B6C5-A94C-4A72-9570-6B137D175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3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BEAD5175-84DE-36D0-DCAB-1E083B777381}"/>
              </a:ext>
            </a:extLst>
          </p:cNvPr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</p:spTree>
    <p:extLst>
      <p:ext uri="{BB962C8B-B14F-4D97-AF65-F5344CB8AC3E}">
        <p14:creationId xmlns:p14="http://schemas.microsoft.com/office/powerpoint/2010/main" val="80202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8BA688-14AF-2428-F7BD-0C2AB0F3A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CF4213-F521-1C92-A9B3-9F91B40AA2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3852" y="577255"/>
            <a:ext cx="7234572" cy="360040"/>
          </a:xfrm>
        </p:spPr>
        <p:txBody>
          <a:bodyPr anchor="t">
            <a:noAutofit/>
          </a:bodyPr>
          <a:lstStyle/>
          <a:p>
            <a:pPr algn="l"/>
            <a:r>
              <a:rPr lang="it-IT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 nuovo sistema informatizzato di richiesta parere – chi può richiedere il parere</a:t>
            </a:r>
            <a:endParaRPr lang="it-IT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C3E1A12-06A3-97E8-21C8-080B0843BC6E}"/>
              </a:ext>
            </a:extLst>
          </p:cNvPr>
          <p:cNvSpPr txBox="1">
            <a:spLocks/>
          </p:cNvSpPr>
          <p:nvPr/>
        </p:nvSpPr>
        <p:spPr>
          <a:xfrm>
            <a:off x="1174110" y="1062770"/>
            <a:ext cx="7234572" cy="50305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Professionisti iscritti all’Ordine degli Ingegneri della provincia di Roma in regola con la formazione obbligatoria e con polizza professionale in corso di validità;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Professionisti iscritti ad altri Ordini provinciali per prestazioni svolte nella provincia di Roma (previo N.O. dall’Ordine di appartenenza);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Da un committente pubblico o privato (rilascio del solo parere preventivo);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Studi associati, Società tra professionisti o Società di Ingegneria nelle quali il Direttore Tecnico sia regolarmente iscritto all’Ordine degli Ingegneri della provincia di Roma;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Raggruppamenti di professionisti con sottoscrizione della formazione del gruppo di tutti i componenti.</a:t>
            </a:r>
            <a:endParaRPr kumimoji="0" lang="it-IT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it-IT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8" name="Segnaposto piè di pagina 5">
            <a:extLst>
              <a:ext uri="{FF2B5EF4-FFF2-40B4-BE49-F238E27FC236}">
                <a16:creationId xmlns:a16="http://schemas.microsoft.com/office/drawing/2014/main" id="{9C4D717A-0388-4E4E-AA28-128DDB7E4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nuovo sistema informatizzato per la richiesta dei pareri</a:t>
            </a:r>
          </a:p>
        </p:txBody>
      </p:sp>
      <p:cxnSp>
        <p:nvCxnSpPr>
          <p:cNvPr id="29" name="Connettore 1 28">
            <a:extLst>
              <a:ext uri="{FF2B5EF4-FFF2-40B4-BE49-F238E27FC236}">
                <a16:creationId xmlns:a16="http://schemas.microsoft.com/office/drawing/2014/main" id="{ADA1A22F-0DB0-426F-EF3E-041C1E36B1AF}"/>
              </a:ext>
            </a:extLst>
          </p:cNvPr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>
            <a:extLst>
              <a:ext uri="{FF2B5EF4-FFF2-40B4-BE49-F238E27FC236}">
                <a16:creationId xmlns:a16="http://schemas.microsoft.com/office/drawing/2014/main" id="{FEC558DC-E70A-206B-D2A2-9BFD726B99CE}"/>
              </a:ext>
            </a:extLst>
          </p:cNvPr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>
            <a:extLst>
              <a:ext uri="{FF2B5EF4-FFF2-40B4-BE49-F238E27FC236}">
                <a16:creationId xmlns:a16="http://schemas.microsoft.com/office/drawing/2014/main" id="{C68DA7B5-1FAF-FA4A-6589-888020BB410F}"/>
              </a:ext>
            </a:extLst>
          </p:cNvPr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>
            <a:extLst>
              <a:ext uri="{FF2B5EF4-FFF2-40B4-BE49-F238E27FC236}">
                <a16:creationId xmlns:a16="http://schemas.microsoft.com/office/drawing/2014/main" id="{142ADA43-BF51-18EA-E2D3-E97A3E36C3EF}"/>
              </a:ext>
            </a:extLst>
          </p:cNvPr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3"/>
            <a:extLst>
              <a:ext uri="{FF2B5EF4-FFF2-40B4-BE49-F238E27FC236}">
                <a16:creationId xmlns:a16="http://schemas.microsoft.com/office/drawing/2014/main" id="{AD07CEE7-8E37-2AEF-E553-C559A276BF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5A4ED495-39E5-35CC-721B-DEAEBFAF51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>
            <a:extLst>
              <a:ext uri="{FF2B5EF4-FFF2-40B4-BE49-F238E27FC236}">
                <a16:creationId xmlns:a16="http://schemas.microsoft.com/office/drawing/2014/main" id="{1BF24D2A-443E-3DB1-2F3D-232B714CA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4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321146DE-F072-516E-FECE-6E8B22B67FEE}"/>
              </a:ext>
            </a:extLst>
          </p:cNvPr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</p:spTree>
    <p:extLst>
      <p:ext uri="{BB962C8B-B14F-4D97-AF65-F5344CB8AC3E}">
        <p14:creationId xmlns:p14="http://schemas.microsoft.com/office/powerpoint/2010/main" val="3192374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53852" y="577255"/>
            <a:ext cx="7738628" cy="360040"/>
          </a:xfrm>
        </p:spPr>
        <p:txBody>
          <a:bodyPr anchor="t">
            <a:noAutofit/>
          </a:bodyPr>
          <a:lstStyle/>
          <a:p>
            <a:pPr algn="l"/>
            <a:r>
              <a:rPr lang="it-IT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 nuovo sistema informatizzato di richiesta parere – dati necessari</a:t>
            </a:r>
            <a:endParaRPr lang="it-IT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174111" y="1306608"/>
            <a:ext cx="4622025" cy="48586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Possesso dello SPID o CIE abilitata all’accesso alla propria area personale;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Firma digitale;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Dati del committente (indirizzo </a:t>
            </a:r>
            <a:r>
              <a:rPr lang="it-IT" dirty="0" err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pec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Documentazione da allegare</a:t>
            </a:r>
            <a:r>
              <a:rPr kumimoji="0" lang="it-IT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it-IT" baseline="0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Possibilità di effettuare il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it-IT" baseline="0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pagamento informatizzato seguendo la procedura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   </a:t>
            </a:r>
            <a:r>
              <a:rPr lang="it-IT" baseline="0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informatizzata (</a:t>
            </a:r>
            <a:r>
              <a:rPr lang="it-IT" baseline="0" dirty="0" err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pagoPa</a:t>
            </a:r>
            <a:r>
              <a:rPr lang="it-IT" baseline="0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).</a:t>
            </a:r>
            <a:endParaRPr kumimoji="0" lang="it-IT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nuovo sistema informatizzato per la richiesta dei pareri</a:t>
            </a:r>
          </a:p>
        </p:txBody>
      </p:sp>
      <p:cxnSp>
        <p:nvCxnSpPr>
          <p:cNvPr id="29" name="Connettore 1 28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5780B6C5-A94C-4A72-9570-6B137D175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5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1" t="18235" r="32958" b="5026"/>
          <a:stretch/>
        </p:blipFill>
        <p:spPr bwMode="auto">
          <a:xfrm>
            <a:off x="5652120" y="1144007"/>
            <a:ext cx="3108817" cy="4003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14EEAFB5-9BB6-A2BD-F780-2A27DF08919C}"/>
              </a:ext>
            </a:extLst>
          </p:cNvPr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</p:spTree>
    <p:extLst>
      <p:ext uri="{BB962C8B-B14F-4D97-AF65-F5344CB8AC3E}">
        <p14:creationId xmlns:p14="http://schemas.microsoft.com/office/powerpoint/2010/main" val="3954441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CFFD9-D409-941C-E5D0-C54C94242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387F1E-23B5-2BCE-A300-74DD959DE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3852" y="577255"/>
            <a:ext cx="7738628" cy="360040"/>
          </a:xfrm>
        </p:spPr>
        <p:txBody>
          <a:bodyPr anchor="t">
            <a:noAutofit/>
          </a:bodyPr>
          <a:lstStyle/>
          <a:p>
            <a:pPr algn="l"/>
            <a:r>
              <a:rPr lang="it-IT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 nuovo sistema informatizzato di richiesta parere – documentazione</a:t>
            </a:r>
            <a:endParaRPr lang="it-IT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3F62DC3C-261A-B44F-6B2B-BE768BBE3E76}"/>
              </a:ext>
            </a:extLst>
          </p:cNvPr>
          <p:cNvSpPr txBox="1">
            <a:spLocks/>
          </p:cNvSpPr>
          <p:nvPr/>
        </p:nvSpPr>
        <p:spPr>
          <a:xfrm>
            <a:off x="1187624" y="1090584"/>
            <a:ext cx="7467815" cy="48586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Documentazione da allegare :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Breve relazione cronologica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;</a:t>
            </a:r>
            <a:endParaRPr kumimoji="0" lang="it-IT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kumimoji="0" lang="it-IT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notula professionale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;</a:t>
            </a:r>
            <a:endParaRPr kumimoji="0" lang="it-IT" i="0" u="none" strike="noStrike" kern="1200" cap="none" spc="0" normalizeH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kumimoji="0" lang="it-IT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disciplinare di incarico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;</a:t>
            </a:r>
            <a:endParaRPr kumimoji="0" lang="it-IT" i="0" u="none" strike="noStrike" kern="1200" cap="none" spc="0" normalizeH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kumimoji="0" lang="it-IT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documenti ad evidenza della prestazione svolta (elaborati progettuali, elaborati al fine del calcolo della parcella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e altri elaborati</a:t>
            </a:r>
            <a:r>
              <a:rPr kumimoji="0" lang="it-IT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kumimoji="0" lang="it-IT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documenti comprovanti la consegna degli elaborati al committente e/o agli uffici competenti;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kumimoji="0" lang="it-IT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richiesta di saldo delle prestazioni.</a:t>
            </a:r>
          </a:p>
        </p:txBody>
      </p:sp>
      <p:sp>
        <p:nvSpPr>
          <p:cNvPr id="28" name="Segnaposto piè di pagina 5">
            <a:extLst>
              <a:ext uri="{FF2B5EF4-FFF2-40B4-BE49-F238E27FC236}">
                <a16:creationId xmlns:a16="http://schemas.microsoft.com/office/drawing/2014/main" id="{3BEF8F9D-5975-B453-9FB3-8C5DA8E0C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nuovo sistema informatizzato per la richiesta dei pareri</a:t>
            </a:r>
          </a:p>
        </p:txBody>
      </p:sp>
      <p:cxnSp>
        <p:nvCxnSpPr>
          <p:cNvPr id="29" name="Connettore 1 28">
            <a:extLst>
              <a:ext uri="{FF2B5EF4-FFF2-40B4-BE49-F238E27FC236}">
                <a16:creationId xmlns:a16="http://schemas.microsoft.com/office/drawing/2014/main" id="{11813541-EBE1-A6CD-5DD3-E0B7EF6F898A}"/>
              </a:ext>
            </a:extLst>
          </p:cNvPr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>
            <a:extLst>
              <a:ext uri="{FF2B5EF4-FFF2-40B4-BE49-F238E27FC236}">
                <a16:creationId xmlns:a16="http://schemas.microsoft.com/office/drawing/2014/main" id="{0FBB8D87-A461-F3CE-A362-5D92AFDB7FC4}"/>
              </a:ext>
            </a:extLst>
          </p:cNvPr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>
            <a:extLst>
              <a:ext uri="{FF2B5EF4-FFF2-40B4-BE49-F238E27FC236}">
                <a16:creationId xmlns:a16="http://schemas.microsoft.com/office/drawing/2014/main" id="{8B97DE74-380D-55B4-006E-BC9284DDEE6D}"/>
              </a:ext>
            </a:extLst>
          </p:cNvPr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>
            <a:extLst>
              <a:ext uri="{FF2B5EF4-FFF2-40B4-BE49-F238E27FC236}">
                <a16:creationId xmlns:a16="http://schemas.microsoft.com/office/drawing/2014/main" id="{C75D0CD1-E6E8-153E-3281-8F915F2C9906}"/>
              </a:ext>
            </a:extLst>
          </p:cNvPr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3"/>
            <a:extLst>
              <a:ext uri="{FF2B5EF4-FFF2-40B4-BE49-F238E27FC236}">
                <a16:creationId xmlns:a16="http://schemas.microsoft.com/office/drawing/2014/main" id="{6B87E287-EA97-71B2-2EB6-9821CBD438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40979DCF-D64B-D9DD-3283-697F2303FD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>
            <a:extLst>
              <a:ext uri="{FF2B5EF4-FFF2-40B4-BE49-F238E27FC236}">
                <a16:creationId xmlns:a16="http://schemas.microsoft.com/office/drawing/2014/main" id="{36C48906-83C3-21EB-6A4E-3DBF22006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6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D96EDF4-51F3-F0EC-7627-683D0638846F}"/>
              </a:ext>
            </a:extLst>
          </p:cNvPr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</p:spTree>
    <p:extLst>
      <p:ext uri="{BB962C8B-B14F-4D97-AF65-F5344CB8AC3E}">
        <p14:creationId xmlns:p14="http://schemas.microsoft.com/office/powerpoint/2010/main" val="3716210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53852" y="577255"/>
            <a:ext cx="7738628" cy="360040"/>
          </a:xfrm>
        </p:spPr>
        <p:txBody>
          <a:bodyPr anchor="t">
            <a:noAutofit/>
          </a:bodyPr>
          <a:lstStyle/>
          <a:p>
            <a:pPr algn="l"/>
            <a:r>
              <a:rPr lang="it-IT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Il nuovo sistema informatizzato di richiesta parere – finalizzazione della procedura</a:t>
            </a:r>
            <a:endParaRPr lang="it-IT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174110" y="3116249"/>
            <a:ext cx="7718370" cy="34090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Al termine della procedura illustrata nel tutorial il Professionista attende: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Eventuali richieste di chiarimento, integrazione documentazione;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Eventuale convocazione per un incontro con i membri della commissione al fine di chiarimenti in merito alla pratica;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Avvio del procedimento.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it-IT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nuovo sistema informatizzato per la richiesta dei pareri</a:t>
            </a:r>
          </a:p>
        </p:txBody>
      </p:sp>
      <p:cxnSp>
        <p:nvCxnSpPr>
          <p:cNvPr id="29" name="Connettore 1 28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5780B6C5-A94C-4A72-9570-6B137D175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7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itolo 1">
            <a:hlinkClick r:id="rId6" action="ppaction://hlinkfile"/>
          </p:cNvPr>
          <p:cNvSpPr txBox="1">
            <a:spLocks/>
          </p:cNvSpPr>
          <p:nvPr/>
        </p:nvSpPr>
        <p:spPr>
          <a:xfrm>
            <a:off x="1763688" y="1646681"/>
            <a:ext cx="6480720" cy="4861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j-ea"/>
                <a:cs typeface="Arial" pitchFamily="34" charset="0"/>
              </a:rPr>
              <a:t>Tutorial della procedura di richiesta informatizzata</a:t>
            </a:r>
            <a:r>
              <a:rPr kumimoji="0" lang="it-IT" b="1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j-ea"/>
                <a:cs typeface="Arial" pitchFamily="34" charset="0"/>
              </a:rPr>
              <a:t> </a:t>
            </a:r>
            <a:endParaRPr kumimoji="0" lang="it-IT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0C9B46F-E8CC-0C4B-9175-30CD70D400B2}"/>
              </a:ext>
            </a:extLst>
          </p:cNvPr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</p:spTree>
    <p:extLst>
      <p:ext uri="{BB962C8B-B14F-4D97-AF65-F5344CB8AC3E}">
        <p14:creationId xmlns:p14="http://schemas.microsoft.com/office/powerpoint/2010/main" val="2911451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53852" y="577255"/>
            <a:ext cx="7234572" cy="360040"/>
          </a:xfrm>
        </p:spPr>
        <p:txBody>
          <a:bodyPr anchor="t">
            <a:noAutofit/>
          </a:bodyPr>
          <a:lstStyle/>
          <a:p>
            <a:pPr algn="l"/>
            <a:r>
              <a:rPr lang="it-IT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Funzionamento della Commissione Pareri e Parcelle</a:t>
            </a:r>
            <a:endParaRPr lang="it-IT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174110" y="1062770"/>
            <a:ext cx="7214314" cy="44544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i="1" noProof="0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La Commissione riceve tramite portale la richiesta di parere…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it-IT" b="1" noProof="0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b="1" i="0" u="none" strike="noStrike" kern="120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1. Controllo completezza della documentazione ricevut</a:t>
            </a:r>
            <a:r>
              <a:rPr lang="it-IT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a</a:t>
            </a:r>
          </a:p>
          <a:p>
            <a:pPr marL="285750" lvl="0" indent="-28575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Breve relazione cronologica;</a:t>
            </a:r>
          </a:p>
          <a:p>
            <a:pPr marL="285750" lvl="0" indent="-28575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notula professionale;</a:t>
            </a:r>
          </a:p>
          <a:p>
            <a:pPr marL="285750" lvl="0" indent="-28575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disciplinare di incarico;</a:t>
            </a:r>
          </a:p>
          <a:p>
            <a:pPr marL="285750" lvl="0" indent="-28575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altri documenti ritenuti necessari e comprovanti lo svolgimento dell’incarico per il quale si presenta richiesta;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documenti comprovanti la consegna degli elaborati al committente e/o agli uffici competenti;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richiesta di saldo delle prestazioni.</a:t>
            </a:r>
          </a:p>
          <a:p>
            <a:pPr marL="285750" lvl="0" indent="-28575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endParaRPr lang="it-IT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Funzionamento della Commissione Pareri e Parcelle</a:t>
            </a:r>
          </a:p>
        </p:txBody>
      </p:sp>
      <p:cxnSp>
        <p:nvCxnSpPr>
          <p:cNvPr id="29" name="Connettore 1 28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5780B6C5-A94C-4A72-9570-6B137D175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8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54387BDF-1176-D5B7-CB9A-98E8266D73E9}"/>
              </a:ext>
            </a:extLst>
          </p:cNvPr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</p:spTree>
    <p:extLst>
      <p:ext uri="{BB962C8B-B14F-4D97-AF65-F5344CB8AC3E}">
        <p14:creationId xmlns:p14="http://schemas.microsoft.com/office/powerpoint/2010/main" val="3269757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53852" y="577255"/>
            <a:ext cx="7234572" cy="360040"/>
          </a:xfrm>
        </p:spPr>
        <p:txBody>
          <a:bodyPr anchor="t">
            <a:noAutofit/>
          </a:bodyPr>
          <a:lstStyle/>
          <a:p>
            <a:pPr algn="l"/>
            <a:r>
              <a:rPr lang="it-IT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Funzionamento della Commissione Pareri e Parcelle</a:t>
            </a:r>
            <a:endParaRPr lang="it-IT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174110" y="1062770"/>
            <a:ext cx="7214314" cy="50305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+mj-lt"/>
              <a:buAutoNum type="arabicPeriod" startAt="2"/>
              <a:defRPr/>
            </a:pP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Avvio del procedimento</a:t>
            </a:r>
          </a:p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Un volta accertata la completezza della documentazione si procede alla nomina del:</a:t>
            </a:r>
          </a:p>
          <a:p>
            <a:pPr marL="742950" lvl="1" indent="-285750" algn="just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RUP;</a:t>
            </a:r>
          </a:p>
          <a:p>
            <a:pPr marL="742950" lvl="1" indent="-285750" algn="just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Relatore/i.</a:t>
            </a:r>
          </a:p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E all’ «avvio del procedimento» notificandolo via </a:t>
            </a:r>
            <a:r>
              <a:rPr lang="it-IT" dirty="0" err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pec</a:t>
            </a: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alla controparte e al richiedente.</a:t>
            </a:r>
          </a:p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it-IT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Attesi 10 giorni per consentire alla controparte di procedere all’accesso agli atti la Commissione si attiva nella lavorazione della pratica.</a:t>
            </a:r>
          </a:p>
        </p:txBody>
      </p:sp>
      <p:sp>
        <p:nvSpPr>
          <p:cNvPr id="2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215662" y="6342335"/>
            <a:ext cx="5562789" cy="365125"/>
          </a:xfrm>
        </p:spPr>
        <p:txBody>
          <a:bodyPr/>
          <a:lstStyle/>
          <a:p>
            <a:pPr defTabSz="336947">
              <a:lnSpc>
                <a:spcPct val="102000"/>
              </a:lnSpc>
              <a:buClr>
                <a:srgbClr val="000000"/>
              </a:buClr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Funzionamento della Commissione Pareri e Parcelle</a:t>
            </a:r>
          </a:p>
        </p:txBody>
      </p:sp>
      <p:cxnSp>
        <p:nvCxnSpPr>
          <p:cNvPr id="29" name="Connettore 1 28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8388424" y="6640785"/>
            <a:ext cx="0" cy="21600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303375" y="6635452"/>
            <a:ext cx="6840625" cy="0"/>
          </a:xfrm>
          <a:prstGeom prst="line">
            <a:avLst/>
          </a:prstGeom>
          <a:ln w="12700" cmpd="sng">
            <a:solidFill>
              <a:srgbClr val="0F68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0" y="0"/>
            <a:ext cx="755645" cy="685800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9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r="16002"/>
          <a:stretch/>
        </p:blipFill>
        <p:spPr>
          <a:xfrm>
            <a:off x="72040" y="69007"/>
            <a:ext cx="615946" cy="997873"/>
          </a:xfrm>
          <a:prstGeom prst="rect">
            <a:avLst/>
          </a:prstGeom>
        </p:spPr>
      </p:pic>
      <p:pic>
        <p:nvPicPr>
          <p:cNvPr id="20" name="Immagine 3">
            <a:extLst>
              <a:ext uri="{FF2B5EF4-FFF2-40B4-BE49-F238E27FC236}">
                <a16:creationId xmlns:a16="http://schemas.microsoft.com/office/drawing/2014/main" id="{5780B6C5-A94C-4A72-9570-6B137D175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" y="5955142"/>
            <a:ext cx="611562" cy="610680"/>
          </a:xfrm>
          <a:prstGeom prst="rect">
            <a:avLst/>
          </a:prstGeom>
        </p:spPr>
      </p:pic>
      <p:sp>
        <p:nvSpPr>
          <p:cNvPr id="21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388424" y="6616402"/>
            <a:ext cx="755576" cy="232073"/>
          </a:xfrm>
        </p:spPr>
        <p:txBody>
          <a:bodyPr/>
          <a:lstStyle/>
          <a:p>
            <a:pPr algn="ctr"/>
            <a:r>
              <a:rPr lang="it-IT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pag. </a:t>
            </a:r>
            <a:fld id="{3C56A391-3BD0-4B98-9060-C303FD0DC19F}" type="slidenum">
              <a:rPr lang="it-IT" sz="100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pPr algn="ctr"/>
              <a:t>9</a:t>
            </a:fld>
            <a:endParaRPr lang="it-IT" sz="1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5C33A5B4-EF1D-CCD4-6EF0-F40AFBC69459}"/>
              </a:ext>
            </a:extLst>
          </p:cNvPr>
          <p:cNvSpPr/>
          <p:nvPr/>
        </p:nvSpPr>
        <p:spPr>
          <a:xfrm>
            <a:off x="755576" y="6165304"/>
            <a:ext cx="2232248" cy="2263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  <a:gs pos="0">
                <a:schemeClr val="tx2">
                  <a:lumMod val="75000"/>
                  <a:tint val="44500"/>
                  <a:satMod val="160000"/>
                </a:schemeClr>
              </a:gs>
              <a:gs pos="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Dott. Ing. Antonella Galderisi</a:t>
            </a:r>
          </a:p>
        </p:txBody>
      </p:sp>
    </p:spTree>
    <p:extLst>
      <p:ext uri="{BB962C8B-B14F-4D97-AF65-F5344CB8AC3E}">
        <p14:creationId xmlns:p14="http://schemas.microsoft.com/office/powerpoint/2010/main" val="7751683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900</Words>
  <Application>Microsoft Office PowerPoint</Application>
  <PresentationFormat>Presentazione su schermo (4:3)</PresentationFormat>
  <Paragraphs>134</Paragraphs>
  <Slides>12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Tema di Office</vt:lpstr>
      <vt:lpstr>Presentazione standard di PowerPoint</vt:lpstr>
      <vt:lpstr>Il nuovo sistema informatizzato di richiesta parere</vt:lpstr>
      <vt:lpstr>Il nuovo sistema informatizzato di richiesta parere - Vantaggi</vt:lpstr>
      <vt:lpstr>Il nuovo sistema informatizzato di richiesta parere – chi può richiedere il parere</vt:lpstr>
      <vt:lpstr>Il nuovo sistema informatizzato di richiesta parere – dati necessari</vt:lpstr>
      <vt:lpstr>Il nuovo sistema informatizzato di richiesta parere – documentazione</vt:lpstr>
      <vt:lpstr>Il nuovo sistema informatizzato di richiesta parere – finalizzazione della procedura</vt:lpstr>
      <vt:lpstr>Funzionamento della Commissione Pareri e Parcelle</vt:lpstr>
      <vt:lpstr>Funzionamento della Commissione Pareri e Parcelle</vt:lpstr>
      <vt:lpstr>Funzionamento della Commissione Pareri e Parcelle</vt:lpstr>
      <vt:lpstr>Funzionamento della Commissione Pareri e Parcelle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fulvi_f</dc:creator>
  <cp:lastModifiedBy>Commissione Pareri e Parcelle</cp:lastModifiedBy>
  <cp:revision>54</cp:revision>
  <cp:lastPrinted>2025-03-11T10:15:02Z</cp:lastPrinted>
  <dcterms:created xsi:type="dcterms:W3CDTF">2013-04-02T13:36:43Z</dcterms:created>
  <dcterms:modified xsi:type="dcterms:W3CDTF">2026-01-13T15:40:57Z</dcterms:modified>
</cp:coreProperties>
</file>